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42976800" cy="30175200"/>
  <p:notesSz cx="6858000" cy="9144000"/>
  <p:defaultTextStyle>
    <a:defPPr>
      <a:defRPr lang="en-US"/>
    </a:defPPr>
    <a:lvl1pPr marL="0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1pPr>
    <a:lvl2pPr marL="1755648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2pPr>
    <a:lvl3pPr marL="3511296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3pPr>
    <a:lvl4pPr marL="5266944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4pPr>
    <a:lvl5pPr marL="7022592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5pPr>
    <a:lvl6pPr marL="8778240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6pPr>
    <a:lvl7pPr marL="10533888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7pPr>
    <a:lvl8pPr marL="12289536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8pPr>
    <a:lvl9pPr marL="14045184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 autoAdjust="0"/>
    <p:restoredTop sz="90936" autoAdjust="0"/>
  </p:normalViewPr>
  <p:slideViewPr>
    <p:cSldViewPr snapToGrid="0">
      <p:cViewPr>
        <p:scale>
          <a:sx n="40" d="100"/>
          <a:sy n="40" d="100"/>
        </p:scale>
        <p:origin x="472" y="-2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B52DC-6039-49C5-950E-1ED4C3C1DA76}" type="datetimeFigureOut">
              <a:rPr lang="en-US" smtClean="0"/>
              <a:t>6/23/20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143000"/>
            <a:ext cx="4394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7F80B-9348-44F6-BB44-C9D335480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88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97F80B-9348-44F6-BB44-C9D3354805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42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3260" y="4938397"/>
            <a:ext cx="36530280" cy="1050544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2100" y="15848967"/>
            <a:ext cx="32232600" cy="7285353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B900-9E78-4995-B2A1-10301D303CA6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0641-8DA5-4EC2-BAA1-8DD690444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8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B900-9E78-4995-B2A1-10301D303CA6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0641-8DA5-4EC2-BAA1-8DD690444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2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55275" y="1606550"/>
            <a:ext cx="9266873" cy="255720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4657" y="1606550"/>
            <a:ext cx="27263408" cy="255720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B900-9E78-4995-B2A1-10301D303CA6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0641-8DA5-4EC2-BAA1-8DD690444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6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B900-9E78-4995-B2A1-10301D303CA6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0641-8DA5-4EC2-BAA1-8DD690444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4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274" y="7522854"/>
            <a:ext cx="37067490" cy="12552043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2274" y="20193644"/>
            <a:ext cx="37067490" cy="6600823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B900-9E78-4995-B2A1-10301D303CA6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0641-8DA5-4EC2-BAA1-8DD690444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1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4655" y="8032750"/>
            <a:ext cx="18265140" cy="191458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7005" y="8032750"/>
            <a:ext cx="18265140" cy="191458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B900-9E78-4995-B2A1-10301D303CA6}" type="datetimeFigureOut">
              <a:rPr lang="en-US" smtClean="0"/>
              <a:t>6/23/20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0641-8DA5-4EC2-BAA1-8DD690444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0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1606557"/>
            <a:ext cx="37067490" cy="58324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0257" y="7397117"/>
            <a:ext cx="18181198" cy="3625213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0257" y="11022330"/>
            <a:ext cx="18181198" cy="16212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57007" y="7397117"/>
            <a:ext cx="18270738" cy="3625213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57007" y="11022330"/>
            <a:ext cx="18270738" cy="16212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B900-9E78-4995-B2A1-10301D303CA6}" type="datetimeFigureOut">
              <a:rPr lang="en-US" smtClean="0"/>
              <a:t>6/23/20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0641-8DA5-4EC2-BAA1-8DD690444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9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B900-9E78-4995-B2A1-10301D303CA6}" type="datetimeFigureOut">
              <a:rPr lang="en-US" smtClean="0"/>
              <a:t>6/23/20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0641-8DA5-4EC2-BAA1-8DD690444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7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B900-9E78-4995-B2A1-10301D303CA6}" type="datetimeFigureOut">
              <a:rPr lang="en-US" smtClean="0"/>
              <a:t>6/23/20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0641-8DA5-4EC2-BAA1-8DD690444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7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011680"/>
            <a:ext cx="13861137" cy="704088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0738" y="4344677"/>
            <a:ext cx="21757005" cy="2144395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052560"/>
            <a:ext cx="13861137" cy="16770987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B900-9E78-4995-B2A1-10301D303CA6}" type="datetimeFigureOut">
              <a:rPr lang="en-US" smtClean="0"/>
              <a:t>6/23/20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0641-8DA5-4EC2-BAA1-8DD690444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1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011680"/>
            <a:ext cx="13861137" cy="704088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70738" y="4344677"/>
            <a:ext cx="21757005" cy="2144395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052560"/>
            <a:ext cx="13861137" cy="16770987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B900-9E78-4995-B2A1-10301D303CA6}" type="datetimeFigureOut">
              <a:rPr lang="en-US" smtClean="0"/>
              <a:t>6/23/20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0641-8DA5-4EC2-BAA1-8DD690444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2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4655" y="1606557"/>
            <a:ext cx="37067490" cy="5832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4655" y="8032750"/>
            <a:ext cx="37067490" cy="19145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4655" y="27967947"/>
            <a:ext cx="9669780" cy="1606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AB900-9E78-4995-B2A1-10301D303CA6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36065" y="27967947"/>
            <a:ext cx="14504670" cy="1606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352365" y="27967947"/>
            <a:ext cx="9669780" cy="1606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0641-8DA5-4EC2-BAA1-8DD690444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tif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0386EC-D1AC-48D0-B2EC-0AD1DA88A8AB}"/>
              </a:ext>
            </a:extLst>
          </p:cNvPr>
          <p:cNvSpPr/>
          <p:nvPr/>
        </p:nvSpPr>
        <p:spPr>
          <a:xfrm>
            <a:off x="0" y="1"/>
            <a:ext cx="42976800" cy="4271052"/>
          </a:xfrm>
          <a:prstGeom prst="rect">
            <a:avLst/>
          </a:prstGeom>
          <a:solidFill>
            <a:srgbClr val="1E2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0" rIns="1280160" rtlCol="0" anchor="ctr"/>
          <a:lstStyle/>
          <a:p>
            <a:pPr algn="ctr"/>
            <a:r>
              <a:rPr lang="en-US" sz="846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Non-Adherence and Low Drug Levels Impact Viral Outcomes </a:t>
            </a:r>
          </a:p>
          <a:p>
            <a:pPr algn="ctr"/>
            <a:r>
              <a:rPr lang="en-US" sz="846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HIV-Infected Kenyan Youth</a:t>
            </a:r>
            <a:endParaRPr lang="en-US" sz="846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0386EC-D1AC-48D0-B2EC-0AD1DA88A8AB}"/>
              </a:ext>
            </a:extLst>
          </p:cNvPr>
          <p:cNvSpPr/>
          <p:nvPr/>
        </p:nvSpPr>
        <p:spPr>
          <a:xfrm>
            <a:off x="0" y="27475600"/>
            <a:ext cx="42976800" cy="2699600"/>
          </a:xfrm>
          <a:prstGeom prst="rect">
            <a:avLst/>
          </a:prstGeom>
          <a:solidFill>
            <a:srgbClr val="1E2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5982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B82E50-927E-A54C-94AF-DA6E3F8AA3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32" y="28229417"/>
            <a:ext cx="5700073" cy="12732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4D37C1-FB19-5841-97E8-CCABB76388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54367" y="27983487"/>
            <a:ext cx="3371870" cy="1287608"/>
          </a:xfrm>
          <a:prstGeom prst="rect">
            <a:avLst/>
          </a:prstGeom>
        </p:spPr>
      </p:pic>
      <p:pic>
        <p:nvPicPr>
          <p:cNvPr id="10" name="Picture 29" descr="Moi University Logo.jpg">
            <a:extLst>
              <a:ext uri="{FF2B5EF4-FFF2-40B4-BE49-F238E27FC236}">
                <a16:creationId xmlns:a16="http://schemas.microsoft.com/office/drawing/2014/main" id="{84864518-6596-2A40-B042-B3EF7E8285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5757" y="27983487"/>
            <a:ext cx="1710104" cy="16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0" descr="mtrh logo.png">
            <a:extLst>
              <a:ext uri="{FF2B5EF4-FFF2-40B4-BE49-F238E27FC236}">
                <a16:creationId xmlns:a16="http://schemas.microsoft.com/office/drawing/2014/main" id="{AFA2D7B5-5BF9-9D43-8757-E03942BC690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5381" y="27983487"/>
            <a:ext cx="1505732" cy="1733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1" descr="GOK logo.JPG">
            <a:extLst>
              <a:ext uri="{FF2B5EF4-FFF2-40B4-BE49-F238E27FC236}">
                <a16:creationId xmlns:a16="http://schemas.microsoft.com/office/drawing/2014/main" id="{6FE022D1-6058-FC42-AB0F-799036B0FF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0636" y="27983487"/>
            <a:ext cx="2076870" cy="1742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221206" y="4582318"/>
            <a:ext cx="407040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 Vreeman</a:t>
            </a:r>
            <a:r>
              <a:rPr lang="en-US" sz="48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1,2,3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W Nyandiko</a:t>
            </a:r>
            <a:r>
              <a:rPr lang="en-US" sz="48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3,4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AK DeLong</a:t>
            </a:r>
            <a:r>
              <a:rPr lang="en-US" sz="48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M Scanlon</a:t>
            </a:r>
            <a:r>
              <a:rPr lang="en-US" sz="48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1,2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A Manne</a:t>
            </a:r>
            <a:r>
              <a:rPr lang="en-US" sz="48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A Ngeresa</a:t>
            </a:r>
            <a:r>
              <a:rPr lang="en-US" sz="48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J Aluoch</a:t>
            </a:r>
            <a:r>
              <a:rPr lang="en-US" sz="48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V Novitsky</a:t>
            </a:r>
            <a:r>
              <a:rPr lang="en-US" sz="48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F Sang</a:t>
            </a:r>
            <a:r>
              <a:rPr lang="en-US" sz="48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C Ashimosi,</a:t>
            </a:r>
            <a:r>
              <a:rPr lang="en-US" sz="48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3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 Ayaya</a:t>
            </a:r>
            <a:r>
              <a:rPr lang="en-US" sz="48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3,4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E Jepkemboi</a:t>
            </a:r>
            <a:r>
              <a:rPr lang="en-US" sz="48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M Orido</a:t>
            </a:r>
            <a:r>
              <a:rPr lang="en-US" sz="48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A Chory</a:t>
            </a:r>
            <a:r>
              <a:rPr lang="en-US" sz="48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1,2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JW Hogan</a:t>
            </a:r>
            <a:r>
              <a:rPr lang="en-US" sz="48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3,5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R Kantor</a:t>
            </a:r>
            <a:r>
              <a:rPr lang="en-US" sz="48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for the RESPECT (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RESistance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PEdiatric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CohorT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 Study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21206" y="6528126"/>
            <a:ext cx="407040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Icahn School of Medicine at Mount Sinai, New York, NY, USA; </a:t>
            </a:r>
            <a:r>
              <a:rPr lang="en-US" sz="36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Arnhold Institute for Global Health, New York, NY, USA; </a:t>
            </a:r>
            <a:r>
              <a:rPr lang="en-US" sz="36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Academic Model Providing Access to Healthcare (AMPATH), </a:t>
            </a:r>
            <a:r>
              <a:rPr lang="en-US" sz="36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Eldoret</a:t>
            </a:r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Kenya; </a:t>
            </a:r>
            <a:r>
              <a:rPr lang="en-US" sz="36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4</a:t>
            </a:r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Moi University, </a:t>
            </a:r>
            <a:r>
              <a:rPr lang="en-US" sz="36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Eldoret</a:t>
            </a:r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Kenya; </a:t>
            </a:r>
            <a:r>
              <a:rPr lang="en-US" sz="36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Brown University, Providence, RI, USA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21206" y="8104603"/>
            <a:ext cx="12403355" cy="1911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E227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Background</a:t>
            </a:r>
            <a:endParaRPr lang="en-US" sz="40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sub-Saharan Africa (SSA) settings, youth living with HIV rarely have comprehensive medication</a:t>
            </a:r>
            <a:r>
              <a:rPr lang="en-US" sz="340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adherence monitoring or drug resistance genotyping. </a:t>
            </a: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We longitudinally assessed medication</a:t>
            </a:r>
            <a:r>
              <a:rPr lang="en-US" sz="340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adherence and its impact on viral outcomes in Kenyan youth.</a:t>
            </a:r>
            <a:b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endParaRPr lang="en-US" sz="3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4000" b="1" dirty="0">
                <a:solidFill>
                  <a:srgbClr val="1E227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Methods</a:t>
            </a:r>
            <a:endParaRPr lang="en-US" sz="40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00" b="1" dirty="0">
                <a:solidFill>
                  <a:srgbClr val="C73089"/>
                </a:solidFill>
                <a:latin typeface="Avenir Next" panose="020B0503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Participants</a:t>
            </a:r>
            <a:r>
              <a:rPr lang="en-US" sz="34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</a:t>
            </a:r>
            <a:r>
              <a:rPr lang="en-US" sz="34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Youth with perinatal HIV infection and ≤15 years at enrollment, on/initiating non-nucleoside reverse transcriptase inhibitor (NNRTI)-based 1</a:t>
            </a:r>
            <a:r>
              <a:rPr lang="en-US" sz="34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-line ART, and recruited in 2010-2014 at The Academic Model Providing Access to Health Care (AMPATH) in Kenya </a:t>
            </a:r>
            <a:endParaRPr lang="en-US" sz="3400" b="1" dirty="0">
              <a:solidFill>
                <a:srgbClr val="C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00" b="1" dirty="0">
                <a:solidFill>
                  <a:srgbClr val="C73089"/>
                </a:solidFill>
                <a:latin typeface="Avenir Next" panose="020B0503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Study Design</a:t>
            </a:r>
            <a:r>
              <a:rPr lang="en-US" sz="34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6-month prospective cohort study with assessments at: </a:t>
            </a:r>
            <a:r>
              <a:rPr lang="en-US" sz="3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 point 1 (TP1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): 1-3 months and </a:t>
            </a:r>
            <a:r>
              <a:rPr lang="en-US" sz="3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 point 2 (TP2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): 4-6 months </a:t>
            </a:r>
          </a:p>
          <a:p>
            <a:r>
              <a:rPr lang="en-US" sz="3400" b="1" dirty="0">
                <a:solidFill>
                  <a:srgbClr val="C73089"/>
                </a:solidFill>
                <a:latin typeface="Avenir Next" panose="020B0503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Study Measures.</a:t>
            </a:r>
            <a:r>
              <a:rPr lang="en-US" sz="34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Caregiver-reported adherence 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 validated questionnaire</a:t>
            </a: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NNRTI plasma levels </a:t>
            </a:r>
          </a:p>
          <a:p>
            <a:pPr lvl="1"/>
            <a:r>
              <a:rPr lang="en-US" sz="3400" u="sng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Sub-therapeutic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nevirapine (NVP) &lt;3.0 </a:t>
            </a:r>
            <a:r>
              <a:rPr lang="en-US" sz="34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μg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/mL, efavirenz (EFV) &lt;1.0 </a:t>
            </a:r>
            <a:r>
              <a:rPr lang="en-US" sz="34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μg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/Ml</a:t>
            </a:r>
          </a:p>
          <a:p>
            <a:pPr lvl="1"/>
            <a:r>
              <a:rPr lang="en-US" sz="3400" u="sng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Therapeutic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NVP 3.0-7.6 </a:t>
            </a:r>
            <a:r>
              <a:rPr lang="en-US" sz="34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μg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/ml, EFV 1.0-4.0     </a:t>
            </a:r>
            <a:r>
              <a:rPr lang="en-US" sz="34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μg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/mL</a:t>
            </a:r>
          </a:p>
          <a:p>
            <a:pPr lvl="1"/>
            <a:r>
              <a:rPr lang="en-US" sz="3400" u="sng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Supra-therapeutic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NVP &gt;7.6 </a:t>
            </a:r>
            <a:r>
              <a:rPr lang="en-US" sz="34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μg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/mL, EFV &gt;4.0 </a:t>
            </a:r>
            <a:r>
              <a:rPr lang="en-US" sz="34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μg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/mL</a:t>
            </a: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MEMS electronic dose monitoring 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assessed % of on-time openings; interruptions with no bottle openings in ≥48 hours</a:t>
            </a: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Viral load 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with virologic failure (VF), defined as &gt;1,000 copies/mL</a:t>
            </a:r>
            <a:endParaRPr lang="en-US" sz="34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Resistance testing 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done with Sanger sequencing for youth with VF. Subtyping and resistance interpretation performed using Stanford Database tools.</a:t>
            </a:r>
          </a:p>
          <a:p>
            <a:r>
              <a:rPr lang="en-US" sz="3400" b="1" dirty="0">
                <a:solidFill>
                  <a:srgbClr val="C73089"/>
                </a:solidFill>
                <a:latin typeface="Avenir Next" panose="020B0503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Data Analysis</a:t>
            </a:r>
            <a:r>
              <a:rPr lang="en-US" sz="34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Logistic and Poisson regression models assessed associations between adherence and NNRTI levels, and VF and number of NRTI/NNRTI mutations at both time points, adjusting for age, gender, CD4%, ART duration, and, for TP2, VF at TP1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00230" y="8104603"/>
            <a:ext cx="12632800" cy="960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E227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Results</a:t>
            </a: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 = 227 Kenyan perinatally HIV-infected youth (</a:t>
            </a:r>
            <a:r>
              <a:rPr lang="en-US" sz="3400" b="1" dirty="0">
                <a:solidFill>
                  <a:srgbClr val="C7308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Table 1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Youth had high levels of non-therapeutic drug levels, non-adherence, viral failure and drug resistance (</a:t>
            </a:r>
            <a:r>
              <a:rPr lang="en-US" sz="3400" b="1" dirty="0">
                <a:solidFill>
                  <a:srgbClr val="C7308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Table 2)</a:t>
            </a:r>
          </a:p>
          <a:p>
            <a:endParaRPr lang="en-US" sz="3400" b="1" dirty="0">
              <a:solidFill>
                <a:srgbClr val="C73089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3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3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3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3400" b="1" dirty="0">
              <a:solidFill>
                <a:srgbClr val="C73089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04361" indent="-604361">
              <a:buFont typeface="Arial" panose="020B0604020202020204" pitchFamily="34" charset="0"/>
              <a:buChar char="•"/>
            </a:pPr>
            <a:endParaRPr lang="en-US" sz="3400" b="1" dirty="0">
              <a:solidFill>
                <a:srgbClr val="C73089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04361" indent="-604361">
              <a:buFont typeface="Arial" panose="020B0604020202020204" pitchFamily="34" charset="0"/>
              <a:buChar char="•"/>
            </a:pPr>
            <a:endParaRPr lang="en-US" sz="3400" b="1" dirty="0">
              <a:solidFill>
                <a:srgbClr val="C73089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04361" indent="-604361">
              <a:buFont typeface="Arial" panose="020B0604020202020204" pitchFamily="34" charset="0"/>
              <a:buChar char="•"/>
            </a:pPr>
            <a:endParaRPr lang="en-US" sz="3400" b="1" dirty="0">
              <a:solidFill>
                <a:srgbClr val="C73089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04361" indent="-604361">
              <a:buFont typeface="Arial" panose="020B0604020202020204" pitchFamily="34" charset="0"/>
              <a:buChar char="•"/>
            </a:pPr>
            <a:endParaRPr lang="en-US" sz="3400" b="1" dirty="0">
              <a:solidFill>
                <a:srgbClr val="C73089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3400" b="1" dirty="0">
              <a:solidFill>
                <a:srgbClr val="C73089"/>
              </a:solidFill>
              <a:latin typeface="Avenir Next" panose="020B0503020202020204" pitchFamily="34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3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3400" b="1" dirty="0">
              <a:solidFill>
                <a:srgbClr val="C73089"/>
              </a:solidFill>
              <a:latin typeface="Avenir Next" panose="020B0503020202020204" pitchFamily="34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3400" b="1" dirty="0">
              <a:solidFill>
                <a:srgbClr val="C73089"/>
              </a:solidFill>
              <a:latin typeface="Avenir Next" panose="020B0503020202020204" pitchFamily="34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3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924200"/>
              </p:ext>
            </p:extLst>
          </p:nvPr>
        </p:nvGraphicFramePr>
        <p:xfrm>
          <a:off x="17516130" y="11444034"/>
          <a:ext cx="8000999" cy="457297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074594">
                  <a:extLst>
                    <a:ext uri="{9D8B030D-6E8A-4147-A177-3AD203B41FA5}">
                      <a16:colId xmlns:a16="http://schemas.microsoft.com/office/drawing/2014/main" val="2498226654"/>
                    </a:ext>
                  </a:extLst>
                </a:gridCol>
                <a:gridCol w="3926405">
                  <a:extLst>
                    <a:ext uri="{9D8B030D-6E8A-4147-A177-3AD203B41FA5}">
                      <a16:colId xmlns:a16="http://schemas.microsoft.com/office/drawing/2014/main" val="3472532529"/>
                    </a:ext>
                  </a:extLst>
                </a:gridCol>
              </a:tblGrid>
              <a:tr h="11818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Characteristics, N (%)</a:t>
                      </a:r>
                    </a:p>
                  </a:txBody>
                  <a:tcPr marL="227930" marR="227930" marT="0" marB="0" anchor="ctr">
                    <a:solidFill>
                      <a:srgbClr val="C730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 (%) or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Mean (Range)</a:t>
                      </a:r>
                    </a:p>
                  </a:txBody>
                  <a:tcPr marL="227930" marR="227930" marT="0" marB="0" anchor="ctr">
                    <a:solidFill>
                      <a:srgbClr val="C730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94714"/>
                  </a:ext>
                </a:extLst>
              </a:tr>
              <a:tr h="5909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Total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227</a:t>
                      </a:r>
                    </a:p>
                  </a:txBody>
                  <a:tcPr marL="227930" marR="227930" marT="0" marB="0" anchor="ctr"/>
                </a:tc>
                <a:extLst>
                  <a:ext uri="{0D108BD9-81ED-4DB2-BD59-A6C34878D82A}">
                    <a16:rowId xmlns:a16="http://schemas.microsoft.com/office/drawing/2014/main" val="146617057"/>
                  </a:ext>
                </a:extLst>
              </a:tr>
              <a:tr h="780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Age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8.4 (1.5, 15.7)</a:t>
                      </a:r>
                    </a:p>
                  </a:txBody>
                  <a:tcPr marL="227930" marR="227930" marT="0" marB="0" anchor="ctr"/>
                </a:tc>
                <a:extLst>
                  <a:ext uri="{0D108BD9-81ED-4DB2-BD59-A6C34878D82A}">
                    <a16:rowId xmlns:a16="http://schemas.microsoft.com/office/drawing/2014/main" val="1089265949"/>
                  </a:ext>
                </a:extLst>
              </a:tr>
              <a:tr h="5909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Female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125 (55%)</a:t>
                      </a:r>
                    </a:p>
                  </a:txBody>
                  <a:tcPr marL="227930" marR="227930" marT="0" marB="0" anchor="ctr"/>
                </a:tc>
                <a:extLst>
                  <a:ext uri="{0D108BD9-81ED-4DB2-BD59-A6C34878D82A}">
                    <a16:rowId xmlns:a16="http://schemas.microsoft.com/office/drawing/2014/main" val="1782666823"/>
                  </a:ext>
                </a:extLst>
              </a:tr>
              <a:tr h="8374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Years on ART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2.0 (0.1, 7.9)</a:t>
                      </a:r>
                    </a:p>
                  </a:txBody>
                  <a:tcPr marL="227930" marR="227930" marT="0" marB="0" anchor="ctr"/>
                </a:tc>
                <a:extLst>
                  <a:ext uri="{0D108BD9-81ED-4DB2-BD59-A6C34878D82A}">
                    <a16:rowId xmlns:a16="http://schemas.microsoft.com/office/drawing/2014/main" val="236711944"/>
                  </a:ext>
                </a:extLst>
              </a:tr>
              <a:tr h="5909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CD4%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26 (0,53)</a:t>
                      </a:r>
                    </a:p>
                  </a:txBody>
                  <a:tcPr marL="227930" marR="227930" marT="0" marB="0" anchor="ctr"/>
                </a:tc>
                <a:extLst>
                  <a:ext uri="{0D108BD9-81ED-4DB2-BD59-A6C34878D82A}">
                    <a16:rowId xmlns:a16="http://schemas.microsoft.com/office/drawing/2014/main" val="1252700977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16677238" y="16393157"/>
            <a:ext cx="9475218" cy="6155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400" b="1" dirty="0">
                <a:solidFill>
                  <a:srgbClr val="C7308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Table 2. 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Adherence and Resistance Outcomes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22764"/>
              </p:ext>
            </p:extLst>
          </p:nvPr>
        </p:nvGraphicFramePr>
        <p:xfrm>
          <a:off x="15118501" y="17433200"/>
          <a:ext cx="13064613" cy="8764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384310">
                  <a:extLst>
                    <a:ext uri="{9D8B030D-6E8A-4147-A177-3AD203B41FA5}">
                      <a16:colId xmlns:a16="http://schemas.microsoft.com/office/drawing/2014/main" val="3081123175"/>
                    </a:ext>
                  </a:extLst>
                </a:gridCol>
                <a:gridCol w="4128589">
                  <a:extLst>
                    <a:ext uri="{9D8B030D-6E8A-4147-A177-3AD203B41FA5}">
                      <a16:colId xmlns:a16="http://schemas.microsoft.com/office/drawing/2014/main" val="827664415"/>
                    </a:ext>
                  </a:extLst>
                </a:gridCol>
                <a:gridCol w="2808514">
                  <a:extLst>
                    <a:ext uri="{9D8B030D-6E8A-4147-A177-3AD203B41FA5}">
                      <a16:colId xmlns:a16="http://schemas.microsoft.com/office/drawing/2014/main" val="161746582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569514926"/>
                    </a:ext>
                  </a:extLst>
                </a:gridCol>
              </a:tblGrid>
              <a:tr h="1117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Measurement</a:t>
                      </a:r>
                    </a:p>
                  </a:txBody>
                  <a:tcPr marL="227930" marR="227930" marT="0" marB="0" anchor="ctr">
                    <a:solidFill>
                      <a:srgbClr val="C730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Outcome</a:t>
                      </a:r>
                    </a:p>
                  </a:txBody>
                  <a:tcPr marL="227930" marR="227930" marT="0" marB="0" anchor="ctr">
                    <a:solidFill>
                      <a:srgbClr val="C730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Time Point 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 (%)</a:t>
                      </a:r>
                    </a:p>
                  </a:txBody>
                  <a:tcPr marL="227930" marR="227930" marT="0" marB="0" anchor="ctr">
                    <a:solidFill>
                      <a:srgbClr val="C730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Time Point 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 (%)</a:t>
                      </a:r>
                    </a:p>
                  </a:txBody>
                  <a:tcPr marL="227930" marR="227930" marT="0" marB="0" anchor="ctr">
                    <a:solidFill>
                      <a:srgbClr val="C730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645669"/>
                  </a:ext>
                </a:extLst>
              </a:tr>
              <a:tr h="1141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Caregiver Report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Any non-adherence</a:t>
                      </a:r>
                      <a:r>
                        <a:rPr lang="en-US" sz="2800" baseline="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reported on questionnaire</a:t>
                      </a:r>
                      <a:endParaRPr lang="en-US" sz="2800" dirty="0">
                        <a:effectLst/>
                        <a:latin typeface="Avenir Next" panose="020B0503020202020204" pitchFamily="34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104</a:t>
                      </a:r>
                      <a:r>
                        <a:rPr lang="en-US" sz="2800" baseline="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(49%)</a:t>
                      </a:r>
                      <a:endParaRPr lang="en-US" sz="2800" dirty="0">
                        <a:effectLst/>
                        <a:latin typeface="Avenir Next" panose="020B0503020202020204" pitchFamily="34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112 (54%)</a:t>
                      </a:r>
                    </a:p>
                  </a:txBody>
                  <a:tcPr marL="227930" marR="227930" marT="0" marB="0" anchor="ctr"/>
                </a:tc>
                <a:extLst>
                  <a:ext uri="{0D108BD9-81ED-4DB2-BD59-A6C34878D82A}">
                    <a16:rowId xmlns:a16="http://schemas.microsoft.com/office/drawing/2014/main" val="2422085213"/>
                  </a:ext>
                </a:extLst>
              </a:tr>
              <a:tr h="849086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MEMS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 &lt;90% doses</a:t>
                      </a:r>
                      <a:r>
                        <a:rPr lang="en-US" sz="2800" baseline="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taken</a:t>
                      </a:r>
                      <a:endParaRPr lang="en-US" sz="2800" dirty="0">
                        <a:effectLst/>
                        <a:latin typeface="Avenir Next" panose="020B0503020202020204" pitchFamily="34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87 (39%)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66 (30%)</a:t>
                      </a:r>
                    </a:p>
                  </a:txBody>
                  <a:tcPr marL="227930" marR="227930" marT="0" marB="0" anchor="ctr"/>
                </a:tc>
                <a:extLst>
                  <a:ext uri="{0D108BD9-81ED-4DB2-BD59-A6C34878D82A}">
                    <a16:rowId xmlns:a16="http://schemas.microsoft.com/office/drawing/2014/main" val="1139925446"/>
                  </a:ext>
                </a:extLst>
              </a:tr>
              <a:tr h="1045028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dirty="0">
                        <a:effectLst/>
                        <a:latin typeface="Avenir Next" panose="020B0503020202020204" pitchFamily="34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64661" marR="64661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treatment interruption of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 hours</a:t>
                      </a:r>
                      <a:endParaRPr lang="en-US" sz="2800" dirty="0">
                        <a:effectLst/>
                        <a:latin typeface="Avenir Next" panose="020B0503020202020204" pitchFamily="34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90 (41%)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105</a:t>
                      </a:r>
                      <a:r>
                        <a:rPr lang="en-US" sz="2800" baseline="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(48%)</a:t>
                      </a:r>
                      <a:endParaRPr lang="en-US" sz="2800" dirty="0">
                        <a:effectLst/>
                        <a:latin typeface="Avenir Next" panose="020B0503020202020204" pitchFamily="34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227930" marR="227930" marT="0" marB="0" anchor="ctr"/>
                </a:tc>
                <a:extLst>
                  <a:ext uri="{0D108BD9-81ED-4DB2-BD59-A6C34878D82A}">
                    <a16:rowId xmlns:a16="http://schemas.microsoft.com/office/drawing/2014/main" val="905626158"/>
                  </a:ext>
                </a:extLst>
              </a:tr>
              <a:tr h="783772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NNRTI Plasma Drug Concentrations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Supra-</a:t>
                      </a:r>
                      <a:r>
                        <a:rPr lang="en-US" sz="2800" baseline="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Therapeutic</a:t>
                      </a:r>
                      <a:endParaRPr lang="en-US" sz="2800" dirty="0">
                        <a:effectLst/>
                        <a:latin typeface="Avenir Next" panose="020B0503020202020204" pitchFamily="34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102 (46%)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128 (59%)</a:t>
                      </a:r>
                    </a:p>
                  </a:txBody>
                  <a:tcPr marL="227930" marR="227930" marT="0" marB="0" anchor="ctr"/>
                </a:tc>
                <a:extLst>
                  <a:ext uri="{0D108BD9-81ED-4DB2-BD59-A6C34878D82A}">
                    <a16:rowId xmlns:a16="http://schemas.microsoft.com/office/drawing/2014/main" val="473613569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dirty="0">
                        <a:effectLst/>
                        <a:latin typeface="Avenir Next" panose="020B0503020202020204" pitchFamily="34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64661" marR="64661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Therapeutic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83</a:t>
                      </a:r>
                      <a:r>
                        <a:rPr lang="en-US" sz="2800" baseline="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(37%)</a:t>
                      </a:r>
                      <a:endParaRPr lang="en-US" sz="2800" dirty="0">
                        <a:effectLst/>
                        <a:latin typeface="Avenir Next" panose="020B0503020202020204" pitchFamily="34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55 (25%)</a:t>
                      </a:r>
                    </a:p>
                  </a:txBody>
                  <a:tcPr marL="227930" marR="227930" marT="0" marB="0" anchor="ctr"/>
                </a:tc>
                <a:extLst>
                  <a:ext uri="{0D108BD9-81ED-4DB2-BD59-A6C34878D82A}">
                    <a16:rowId xmlns:a16="http://schemas.microsoft.com/office/drawing/2014/main" val="1288196515"/>
                  </a:ext>
                </a:extLst>
              </a:tr>
              <a:tr h="816428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dirty="0">
                        <a:effectLst/>
                        <a:latin typeface="Avenir Next" panose="020B0503020202020204" pitchFamily="34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64661" marR="64661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Sub- Therapeutic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39 (17%)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35 (16%)</a:t>
                      </a:r>
                    </a:p>
                  </a:txBody>
                  <a:tcPr marL="227930" marR="227930" marT="0" marB="0" anchor="ctr"/>
                </a:tc>
                <a:extLst>
                  <a:ext uri="{0D108BD9-81ED-4DB2-BD59-A6C34878D82A}">
                    <a16:rowId xmlns:a16="http://schemas.microsoft.com/office/drawing/2014/main" val="2655764804"/>
                  </a:ext>
                </a:extLst>
              </a:tr>
              <a:tr h="9062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Viral Failure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Viral load &gt;1000µ/L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73 (32%)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43 (19%)</a:t>
                      </a:r>
                    </a:p>
                  </a:txBody>
                  <a:tcPr marL="227930" marR="227930" marT="0" marB="0" anchor="ctr"/>
                </a:tc>
                <a:extLst>
                  <a:ext uri="{0D108BD9-81ED-4DB2-BD59-A6C34878D82A}">
                    <a16:rowId xmlns:a16="http://schemas.microsoft.com/office/drawing/2014/main" val="3742376848"/>
                  </a:ext>
                </a:extLst>
              </a:tr>
              <a:tr h="105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Drug Resistance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Any NNRTI or NRTI resistance mutation on genotyping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60 (95%)</a:t>
                      </a:r>
                    </a:p>
                  </a:txBody>
                  <a:tcPr marL="227930" marR="22793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Next" panose="020B05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58 (93%)</a:t>
                      </a:r>
                    </a:p>
                  </a:txBody>
                  <a:tcPr marL="227930" marR="227930" marT="0" marB="0" anchor="ctr"/>
                </a:tc>
                <a:extLst>
                  <a:ext uri="{0D108BD9-81ED-4DB2-BD59-A6C34878D82A}">
                    <a16:rowId xmlns:a16="http://schemas.microsoft.com/office/drawing/2014/main" val="3601742184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29061818" y="7997204"/>
            <a:ext cx="13092173" cy="15265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400" b="1" dirty="0">
              <a:solidFill>
                <a:srgbClr val="C73089"/>
              </a:solidFill>
              <a:latin typeface="Avenir Next" panose="020B0503020202020204" pitchFamily="34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00" b="1" dirty="0">
                <a:solidFill>
                  <a:srgbClr val="C73089"/>
                </a:solidFill>
                <a:latin typeface="Avenir Next" panose="020B0503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ART Adherence</a:t>
            </a:r>
            <a:r>
              <a:rPr lang="en-US" sz="34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By MEMS, 39% had &lt;90% of doses taken on time at TP1 and 30% had &lt;90% at TP2</a:t>
            </a: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Treatment interruptions were common, with 41% having at least one treatment interruption &gt;48 hours at TP1 and 48% at TP2</a:t>
            </a:r>
            <a:endParaRPr lang="en-US" sz="3400" b="1" dirty="0">
              <a:solidFill>
                <a:srgbClr val="C73089"/>
              </a:solidFill>
              <a:latin typeface="Avenir Next" panose="020B0503020202020204" pitchFamily="34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3400" b="1" dirty="0">
              <a:solidFill>
                <a:srgbClr val="C73089"/>
              </a:solidFill>
              <a:latin typeface="Avenir Next" panose="020B0503020202020204" pitchFamily="34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00" b="1" dirty="0">
                <a:solidFill>
                  <a:srgbClr val="C73089"/>
                </a:solidFill>
                <a:latin typeface="Avenir Next" panose="020B0503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Viral Failure</a:t>
            </a:r>
            <a:r>
              <a:rPr lang="en-US" sz="34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VF was 32% at TP1 and 19% at TP2</a:t>
            </a: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154 participants suppressed at TP1, 8% had VF at TP2</a:t>
            </a: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Among 73 VF at TP1, 42% had VF at TP2</a:t>
            </a: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MEMS 90-95% adherence was associated with less TP1 VF (OR 0.3; CI 0.1-0.8), compared to MEMS&lt;80%</a:t>
            </a: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TP1-suppressed participants, therapeutic TP2 drug levels were associated with less VF at TP2 (OR 0.1, CI 0.0-0.7)</a:t>
            </a:r>
          </a:p>
          <a:p>
            <a:endParaRPr lang="en-US" sz="3400" b="1" dirty="0">
              <a:solidFill>
                <a:srgbClr val="C73089"/>
              </a:solidFill>
              <a:latin typeface="Avenir Next" panose="020B0503020202020204" pitchFamily="34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00" b="1" dirty="0">
                <a:solidFill>
                  <a:srgbClr val="C73089"/>
                </a:solidFill>
                <a:latin typeface="Avenir Next" panose="020B0503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Resistance and Mutations</a:t>
            </a:r>
            <a:r>
              <a:rPr lang="en-US" sz="34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endParaRPr lang="en-US" sz="3400" dirty="0">
              <a:solidFill>
                <a:srgbClr val="C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Genotyping in VFs (n=60 at TP1) showed extensive drug resistance (95% at TP1; 93% at TP2) </a:t>
            </a: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Low TP1 drug levels were associated with TP2 drug resistance accumulation (any new drug resistance mutation found in the genotype at TP2, not present at TP1) (OR 10.5, CI 1.0-107.2) </a:t>
            </a:r>
            <a:endParaRPr lang="en-US" sz="3400" dirty="0">
              <a:solidFill>
                <a:srgbClr val="FF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MEMS adherence &lt;90%, having any treatment interruption, and reported non-adherence were empirically associated with drug resistance accumulation, but statistical uncertainty was not conclusive [respective OR (CI): 3.4 (0.3-39.3); 5.5 (0.5-65.2); 1.8 (0.1-23.5)].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CA38E89-2FA1-3547-A02C-9C23FCF6420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9717" y="27983487"/>
            <a:ext cx="6375130" cy="1432344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FCA7919-FB60-8D44-B27A-1B407A1D0FFC}"/>
              </a:ext>
            </a:extLst>
          </p:cNvPr>
          <p:cNvCxnSpPr>
            <a:cxnSpLocks/>
          </p:cNvCxnSpPr>
          <p:nvPr/>
        </p:nvCxnSpPr>
        <p:spPr>
          <a:xfrm>
            <a:off x="14466241" y="8232709"/>
            <a:ext cx="0" cy="18539908"/>
          </a:xfrm>
          <a:prstGeom prst="line">
            <a:avLst/>
          </a:prstGeom>
          <a:ln>
            <a:solidFill>
              <a:srgbClr val="4EB8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286C3B2-644E-C64C-80AE-39FC75EA6B31}"/>
              </a:ext>
            </a:extLst>
          </p:cNvPr>
          <p:cNvCxnSpPr>
            <a:cxnSpLocks/>
          </p:cNvCxnSpPr>
          <p:nvPr/>
        </p:nvCxnSpPr>
        <p:spPr>
          <a:xfrm>
            <a:off x="28510559" y="8232709"/>
            <a:ext cx="0" cy="18539908"/>
          </a:xfrm>
          <a:prstGeom prst="line">
            <a:avLst/>
          </a:prstGeom>
          <a:ln>
            <a:solidFill>
              <a:srgbClr val="4EB8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00DBD30E-9A35-5D46-83E8-D0806FD2D49F}"/>
              </a:ext>
            </a:extLst>
          </p:cNvPr>
          <p:cNvSpPr/>
          <p:nvPr/>
        </p:nvSpPr>
        <p:spPr>
          <a:xfrm>
            <a:off x="29061818" y="22753681"/>
            <a:ext cx="13092173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1E2272"/>
                </a:solidFill>
                <a:latin typeface="Avenir Next" panose="020B0503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Conclusions</a:t>
            </a:r>
            <a:endParaRPr lang="en-US" sz="4000" dirty="0">
              <a:solidFill>
                <a:srgbClr val="1E2272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Extensive non-adherence, VF and DR were seen in Kenyan youth with HIV, outcomes assumed - but seldom documented - in SSA. </a:t>
            </a:r>
          </a:p>
          <a:p>
            <a:pPr marL="604361" indent="-604361">
              <a:buFont typeface="Arial" panose="020B0604020202020204" pitchFamily="34" charset="0"/>
              <a:buChar char="•"/>
            </a:pP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Comprehensively-assessed poor adherence was associated with longitudinal VF and DR accumulation, highlighting an urgent need for monitoring and interventions to sustain long-term ART success in this vulnerable population.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506D22-2AFD-1A45-8967-9E1F84E2D46C}"/>
              </a:ext>
            </a:extLst>
          </p:cNvPr>
          <p:cNvSpPr/>
          <p:nvPr/>
        </p:nvSpPr>
        <p:spPr>
          <a:xfrm>
            <a:off x="16321319" y="10556382"/>
            <a:ext cx="10390622" cy="6155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400" b="1" dirty="0">
                <a:solidFill>
                  <a:srgbClr val="C7308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Table 1. </a:t>
            </a:r>
            <a:r>
              <a:rPr lang="en-US" sz="3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Study Participants’ Baseline Characteristics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DFC34A-6FB9-6A42-8848-176145CC0669}"/>
              </a:ext>
            </a:extLst>
          </p:cNvPr>
          <p:cNvSpPr txBox="1"/>
          <p:nvPr/>
        </p:nvSpPr>
        <p:spPr>
          <a:xfrm>
            <a:off x="21656201" y="10477509"/>
            <a:ext cx="643065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400" b="1" dirty="0">
              <a:solidFill>
                <a:srgbClr val="C73089"/>
              </a:solidFill>
              <a:latin typeface="Avenir Next" panose="020B0503020202020204" pitchFamily="34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3400" b="1" dirty="0">
              <a:solidFill>
                <a:srgbClr val="C73089"/>
              </a:solidFill>
              <a:latin typeface="Avenir Next" panose="020B0503020202020204" pitchFamily="34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1026" name="Picture 2" descr="CFAR Logo | Providence/Boston Center for AIDS Research | Brown ...">
            <a:extLst>
              <a:ext uri="{FF2B5EF4-FFF2-40B4-BE49-F238E27FC236}">
                <a16:creationId xmlns:a16="http://schemas.microsoft.com/office/drawing/2014/main" id="{C8F3B330-1732-4200-AD9D-D3C160BCAE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2" t="13247" r="5462" b="14032"/>
          <a:stretch/>
        </p:blipFill>
        <p:spPr bwMode="auto">
          <a:xfrm>
            <a:off x="9688625" y="27921639"/>
            <a:ext cx="2211572" cy="187078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1347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3CB47FB07F534F87CDA1693F172197" ma:contentTypeVersion="13" ma:contentTypeDescription="Create a new document." ma:contentTypeScope="" ma:versionID="f5a4d45196253ebcde849a4de926fe68">
  <xsd:schema xmlns:xsd="http://www.w3.org/2001/XMLSchema" xmlns:xs="http://www.w3.org/2001/XMLSchema" xmlns:p="http://schemas.microsoft.com/office/2006/metadata/properties" xmlns:ns3="cf4c6e6d-c842-401e-9756-d360a566abfd" xmlns:ns4="bc8e77c5-160f-48c1-9c5b-2bd23dac948f" targetNamespace="http://schemas.microsoft.com/office/2006/metadata/properties" ma:root="true" ma:fieldsID="20c14197f98fefe7651c4338da03b41e" ns3:_="" ns4:_="">
    <xsd:import namespace="cf4c6e6d-c842-401e-9756-d360a566abfd"/>
    <xsd:import namespace="bc8e77c5-160f-48c1-9c5b-2bd23dac94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4c6e6d-c842-401e-9756-d360a566ab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8e77c5-160f-48c1-9c5b-2bd23dac948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A2DBCF-F893-43D5-AD5E-BB497126B28B}">
  <ds:schemaRefs>
    <ds:schemaRef ds:uri="http://purl.org/dc/terms/"/>
    <ds:schemaRef ds:uri="bc8e77c5-160f-48c1-9c5b-2bd23dac948f"/>
    <ds:schemaRef ds:uri="http://purl.org/dc/elements/1.1/"/>
    <ds:schemaRef ds:uri="http://www.w3.org/XML/1998/namespace"/>
    <ds:schemaRef ds:uri="cf4c6e6d-c842-401e-9756-d360a566abfd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D2EA57E-A562-4D58-B7B3-1B8EA5B876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4c6e6d-c842-401e-9756-d360a566abfd"/>
    <ds:schemaRef ds:uri="bc8e77c5-160f-48c1-9c5b-2bd23dac9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30B073-7C05-4518-898D-3F5C941945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919</Words>
  <Application>Microsoft Macintosh PowerPoint</Application>
  <PresentationFormat>Custom</PresentationFormat>
  <Paragraphs>105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Next</vt:lpstr>
      <vt:lpstr>Calibri</vt:lpstr>
      <vt:lpstr>Calibri Light</vt:lpstr>
      <vt:lpstr>Helvetica Neue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Chory, Ashley</dc:creator>
  <cp:lastModifiedBy>Microsoft Office User</cp:lastModifiedBy>
  <cp:revision>32</cp:revision>
  <dcterms:created xsi:type="dcterms:W3CDTF">2020-06-22T15:02:20Z</dcterms:created>
  <dcterms:modified xsi:type="dcterms:W3CDTF">2020-06-23T20:58:42Z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0x010100313CB47FB07F534F87CDA1693F172197</vt:lpwstr>
  </property>
</Properties>
</file>